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Libre Franklin" pitchFamily="2" charset="0"/>
      <p:regular r:id="rId29"/>
      <p:bold r:id="rId30"/>
      <p:italic r:id="rId31"/>
      <p:boldItalic r:id="rId32"/>
    </p:embeddedFont>
    <p:embeddedFont>
      <p:font typeface="Libre Franklin Medium" pitchFamily="2" charset="0"/>
      <p:regular r:id="rId33"/>
      <p:bold r:id="rId34"/>
      <p:italic r:id="rId35"/>
      <p:boldItalic r:id="rId36"/>
    </p:embeddedFont>
    <p:embeddedFont>
      <p:font typeface="Montserrat" panose="00000500000000000000" pitchFamily="2" charset="0"/>
      <p:regular r:id="rId37"/>
      <p:bold r:id="rId38"/>
      <p:italic r:id="rId39"/>
      <p:boldItalic r:id="rId40"/>
    </p:embeddedFont>
    <p:embeddedFont>
      <p:font typeface="Montserrat Light" panose="00000400000000000000" pitchFamily="2" charset="0"/>
      <p:regular r:id="rId41"/>
      <p:bold r:id="rId42"/>
      <p:italic r:id="rId43"/>
      <p:boldItalic r:id="rId44"/>
    </p:embeddedFont>
    <p:embeddedFont>
      <p:font typeface="Montserrat Medium" panose="000006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33ACD6-3A13-4B4C-B11E-A3875E866147}">
  <a:tblStyle styleId="{9933ACD6-3A13-4B4C-B11E-A3875E8661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8e2f094707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8e2f094707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8fcd94b8a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8fcd94b8a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8e2f094707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8e2f094707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8e2f094707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8e2f094707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8e2f094707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8e2f094707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8fcd94b8a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8fcd94b8a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8fcd94b8a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8fcd94b8a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8fcd94b8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8fcd94b8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8fcd94b8a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8fcd94b8a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8fcd94b8a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8fcd94b8a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8fcd94b8a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8fcd94b8a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9c24851a0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9c24851a0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8fcd94b8a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8fcd94b8a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500 Wheelchairs/terminal÷ 6 Wheelchairs/hour (10 minute/chair) x 2 agent x $25/hr</a:t>
            </a:r>
            <a:endParaRPr sz="1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	= ~$6000 per day/terminal = ~$30,000 per day</a:t>
            </a:r>
            <a:endParaRPr sz="1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	= ~$2MM per year/terminal = ~$10.95MM per year</a:t>
            </a:r>
            <a:endParaRPr sz="1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8fcd94b8a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8fcd94b8a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8e2f094707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8e2f094707_3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8e2f09470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8e2f094707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8e2f094707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8e2f094707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9c7907cef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9c7907cef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9c7907cef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9c7907cef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9c7907cef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9c7907cef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a411c7dae4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a411c7dae4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2" name="Google Shape;12;p2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gradFill>
              <a:gsLst>
                <a:gs pos="0">
                  <a:srgbClr val="00D0FF">
                    <a:alpha val="11764"/>
                    <a:alpha val="11730"/>
                  </a:srgbClr>
                </a:gs>
                <a:gs pos="100000">
                  <a:srgbClr val="00D0FF">
                    <a:alpha val="0"/>
                    <a:alpha val="1173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1771550"/>
            <a:ext cx="7772400" cy="16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>
              <a:buNone/>
              <a:defRPr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>
              <a:buNone/>
              <a:defRPr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>
              <a:buNone/>
              <a:defRPr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>
              <a:buNone/>
              <a:defRPr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>
              <a:buNone/>
              <a:defRPr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>
              <a:buNone/>
              <a:defRPr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>
              <a:buNone/>
              <a:defRPr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>
              <a:buNone/>
              <a:defRPr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1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82" name="Google Shape;82;p11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9" name="Google Shape;19;p3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1668151"/>
            <a:ext cx="7772400" cy="131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685800" y="3076652"/>
            <a:ext cx="7772400" cy="3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600"/>
              </a:spcBef>
              <a:spcAft>
                <a:spcPts val="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>
              <a:buNone/>
              <a:defRPr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>
              <a:buNone/>
              <a:defRPr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>
              <a:buNone/>
              <a:defRPr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>
              <a:buNone/>
              <a:defRPr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>
              <a:buNone/>
              <a:defRPr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>
              <a:buNone/>
              <a:defRPr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>
              <a:buNone/>
              <a:defRPr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>
              <a:buNone/>
              <a:defRPr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27" name="Google Shape;27;p4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810450" y="1593500"/>
            <a:ext cx="5783700" cy="273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marL="4114800" lvl="8" indent="-431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810450" y="6702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35" name="Google Shape;35;p5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43" name="Google Shape;43;p6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855300" y="1430150"/>
            <a:ext cx="34731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4815605" y="1430150"/>
            <a:ext cx="34731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7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52" name="Google Shape;52;p7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7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855300" y="1430150"/>
            <a:ext cx="23157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3414211" y="1430150"/>
            <a:ext cx="23157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3"/>
          </p:nvPr>
        </p:nvSpPr>
        <p:spPr>
          <a:xfrm>
            <a:off x="5973122" y="1430150"/>
            <a:ext cx="23157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8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62" name="Google Shape;62;p8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9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69" name="Google Shape;69;p9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3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0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76" name="Google Shape;76;p10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14362" y="94222"/>
            <a:ext cx="1414913" cy="3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axassist.com/flight-passenger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c6NducRDaodHjST0L-xpkHRC0ZMp5LL-/vie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ctrTitle"/>
          </p:nvPr>
        </p:nvSpPr>
        <p:spPr>
          <a:xfrm>
            <a:off x="685800" y="1771550"/>
            <a:ext cx="7772400" cy="16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Mobility</a:t>
            </a:r>
            <a:endParaRPr/>
          </a:p>
        </p:txBody>
      </p:sp>
      <p:sp>
        <p:nvSpPr>
          <p:cNvPr id="91" name="Google Shape;91;p12"/>
          <p:cNvSpPr txBox="1"/>
          <p:nvPr/>
        </p:nvSpPr>
        <p:spPr>
          <a:xfrm>
            <a:off x="752925" y="2975425"/>
            <a:ext cx="481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Shivam Mahtani, Frederick Saunders, &amp; Aarya Shah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8602097" y="4689950"/>
            <a:ext cx="759600" cy="56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E9E9E"/>
                </a:solidFill>
              </a:rPr>
              <a:t>1</a:t>
            </a:fld>
            <a:endParaRPr>
              <a:solidFill>
                <a:srgbClr val="9E9E9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855300" y="35302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Discovery</a:t>
            </a:r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62" name="Google Shape;16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75" y="3880488"/>
            <a:ext cx="1413777" cy="2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6250" y="1115625"/>
            <a:ext cx="1743525" cy="5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650" y="1272075"/>
            <a:ext cx="1147425" cy="76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75013" y="3404080"/>
            <a:ext cx="1286004" cy="76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 title="Char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88820" y="974476"/>
            <a:ext cx="5166375" cy="319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 rotWithShape="1">
          <a:blip r:embed="rId8">
            <a:alphaModFix/>
          </a:blip>
          <a:srcRect r="41479"/>
          <a:stretch/>
        </p:blipFill>
        <p:spPr>
          <a:xfrm>
            <a:off x="7279750" y="1917375"/>
            <a:ext cx="1676524" cy="52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36988" y="2515075"/>
            <a:ext cx="1962042" cy="76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855300" y="46572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Hypothesis</a:t>
            </a:r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75" name="Google Shape;175;p22"/>
          <p:cNvSpPr txBox="1"/>
          <p:nvPr/>
        </p:nvSpPr>
        <p:spPr>
          <a:xfrm>
            <a:off x="855300" y="1447800"/>
            <a:ext cx="7223700" cy="23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075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believe </a:t>
            </a:r>
            <a:r>
              <a:rPr lang="en" sz="29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Transportation Security Managers</a:t>
            </a:r>
            <a:r>
              <a:rPr lang="en" sz="2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are frustrated by </a:t>
            </a:r>
            <a:r>
              <a:rPr lang="en" sz="29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lengthy</a:t>
            </a:r>
            <a:r>
              <a:rPr lang="en" sz="2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9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screening times of mobility disabled people</a:t>
            </a:r>
            <a:r>
              <a:rPr lang="en" sz="2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because of </a:t>
            </a:r>
            <a:r>
              <a:rPr lang="en" sz="2900"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" sz="29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inefficient pat-down process</a:t>
            </a:r>
            <a:endParaRPr sz="29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Path</a:t>
            </a:r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57175" lvl="0" indent="-27622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Original hypotheses</a:t>
            </a:r>
            <a:endParaRPr sz="1800" b="1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557212" marR="0" lvl="1" indent="-18573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–"/>
            </a:pPr>
            <a:r>
              <a:rPr lang="en" sz="1300"/>
              <a:t>Is an efficiency plan or architectural layout change  the most optimal solution?</a:t>
            </a:r>
            <a:endParaRPr sz="1300"/>
          </a:p>
          <a:p>
            <a:pPr marL="557212" marR="0" lvl="1" indent="-18573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–"/>
            </a:pPr>
            <a:r>
              <a:rPr lang="en" sz="1300"/>
              <a:t>An actual product/prototype isn’t viable</a:t>
            </a:r>
            <a:endParaRPr sz="1300"/>
          </a:p>
          <a:p>
            <a:pPr marL="557212" marR="0" lvl="1" indent="-18573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–"/>
            </a:pPr>
            <a:r>
              <a:rPr lang="en" sz="1300"/>
              <a:t>The more employees present, the better the system would flow</a:t>
            </a:r>
            <a:endParaRPr sz="1391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57175" lvl="0" indent="-276225" algn="l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Findings</a:t>
            </a:r>
            <a:endParaRPr sz="1800" b="1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557212" lvl="1" indent="-185737" algn="l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–"/>
            </a:pPr>
            <a:r>
              <a:rPr lang="en" sz="1300"/>
              <a:t>On the “back-burner” since TSA’s creation, but always an issue</a:t>
            </a:r>
            <a:endParaRPr sz="1300"/>
          </a:p>
          <a:p>
            <a:pPr marL="557212" lvl="1" indent="-185737" algn="l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–"/>
            </a:pPr>
            <a:r>
              <a:rPr lang="en" sz="1300"/>
              <a:t>Cluster of people makes security presence more difficult</a:t>
            </a:r>
            <a:endParaRPr sz="1300"/>
          </a:p>
          <a:p>
            <a:pPr marL="557212" lvl="1" indent="-182562" algn="l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–"/>
            </a:pPr>
            <a:r>
              <a:rPr lang="en" sz="1300"/>
              <a:t>A product/prototype actually would help the most</a:t>
            </a:r>
            <a:endParaRPr sz="1300"/>
          </a:p>
          <a:p>
            <a:pPr marL="557212" lvl="1" indent="-182562" algn="l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–"/>
            </a:pPr>
            <a:r>
              <a:rPr lang="en" sz="1300"/>
              <a:t>Many wheelchairs left stranded around airport</a:t>
            </a:r>
            <a:endParaRPr sz="1300"/>
          </a:p>
          <a:p>
            <a:pPr marL="557212" lvl="1" indent="-182562" algn="l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–"/>
            </a:pPr>
            <a:r>
              <a:rPr lang="en" sz="1300"/>
              <a:t>Wheelchairs used as language barrier in international </a:t>
            </a:r>
            <a:endParaRPr sz="13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/>
              <a:t>             terminal</a:t>
            </a:r>
            <a:endParaRPr sz="1300"/>
          </a:p>
        </p:txBody>
      </p:sp>
      <p:sp>
        <p:nvSpPr>
          <p:cNvPr id="182" name="Google Shape;182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83" name="Google Shape;18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5698" y="3198450"/>
            <a:ext cx="2496900" cy="179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title"/>
          </p:nvPr>
        </p:nvSpPr>
        <p:spPr>
          <a:xfrm>
            <a:off x="616475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Beneficiary Discovery</a:t>
            </a:r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90" name="Google Shape;19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725" y="4167417"/>
            <a:ext cx="702900" cy="942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346625" y="3711821"/>
            <a:ext cx="3289794" cy="139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4"/>
          <p:cNvSpPr/>
          <p:nvPr/>
        </p:nvSpPr>
        <p:spPr>
          <a:xfrm>
            <a:off x="4991125" y="3711825"/>
            <a:ext cx="647700" cy="1397700"/>
          </a:xfrm>
          <a:prstGeom prst="can">
            <a:avLst>
              <a:gd name="adj" fmla="val 15439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4"/>
          <p:cNvSpPr/>
          <p:nvPr/>
        </p:nvSpPr>
        <p:spPr>
          <a:xfrm>
            <a:off x="5272075" y="3824300"/>
            <a:ext cx="85800" cy="762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4"/>
          <p:cNvSpPr/>
          <p:nvPr/>
        </p:nvSpPr>
        <p:spPr>
          <a:xfrm>
            <a:off x="140925" y="2273625"/>
            <a:ext cx="1990800" cy="1438200"/>
          </a:xfrm>
          <a:prstGeom prst="rect">
            <a:avLst/>
          </a:prstGeom>
          <a:solidFill>
            <a:srgbClr val="FFFFFF">
              <a:alpha val="503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Attendants: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244275" y="2649825"/>
            <a:ext cx="1784100" cy="985800"/>
          </a:xfrm>
          <a:prstGeom prst="rect">
            <a:avLst/>
          </a:prstGeom>
          <a:solidFill>
            <a:srgbClr val="FFFFFF">
              <a:alpha val="503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Friends/Family</a:t>
            </a:r>
            <a:endParaRPr sz="1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Prospect Services</a:t>
            </a:r>
            <a:endParaRPr sz="1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Airline Attendants</a:t>
            </a:r>
            <a:endParaRPr sz="1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TSA Cares </a:t>
            </a:r>
            <a:r>
              <a:rPr lang="en" sz="1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Program</a:t>
            </a:r>
            <a:endParaRPr sz="1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3346625" y="1948700"/>
            <a:ext cx="1990800" cy="393600"/>
          </a:xfrm>
          <a:prstGeom prst="rect">
            <a:avLst/>
          </a:prstGeom>
          <a:solidFill>
            <a:srgbClr val="FFFFFF">
              <a:alpha val="503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Other Travelers: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7" name="Google Shape;197;p24"/>
          <p:cNvCxnSpPr>
            <a:stCxn id="194" idx="2"/>
          </p:cNvCxnSpPr>
          <p:nvPr/>
        </p:nvCxnSpPr>
        <p:spPr>
          <a:xfrm>
            <a:off x="1136325" y="3711825"/>
            <a:ext cx="1416300" cy="5934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8" name="Google Shape;198;p24"/>
          <p:cNvCxnSpPr>
            <a:stCxn id="196" idx="2"/>
          </p:cNvCxnSpPr>
          <p:nvPr/>
        </p:nvCxnSpPr>
        <p:spPr>
          <a:xfrm flipH="1">
            <a:off x="4324325" y="2342300"/>
            <a:ext cx="17700" cy="15057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9" name="Google Shape;199;p24"/>
          <p:cNvSpPr/>
          <p:nvPr/>
        </p:nvSpPr>
        <p:spPr>
          <a:xfrm>
            <a:off x="2284300" y="2506400"/>
            <a:ext cx="1784100" cy="1177500"/>
          </a:xfrm>
          <a:prstGeom prst="rect">
            <a:avLst/>
          </a:prstGeom>
          <a:solidFill>
            <a:srgbClr val="FFFFFF">
              <a:alpha val="503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Wheelchair Users: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2385100" y="2853800"/>
            <a:ext cx="1582500" cy="743400"/>
          </a:xfrm>
          <a:prstGeom prst="rect">
            <a:avLst/>
          </a:prstGeom>
          <a:solidFill>
            <a:srgbClr val="FFFFFF">
              <a:alpha val="503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Solo Travelers</a:t>
            </a:r>
            <a:endParaRPr sz="1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Elderly Travelers</a:t>
            </a:r>
            <a:endParaRPr sz="1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Foreign Travelers</a:t>
            </a:r>
            <a:endParaRPr sz="1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201" name="Google Shape;201;p24"/>
          <p:cNvCxnSpPr>
            <a:stCxn id="199" idx="2"/>
          </p:cNvCxnSpPr>
          <p:nvPr/>
        </p:nvCxnSpPr>
        <p:spPr>
          <a:xfrm flipH="1">
            <a:off x="3088450" y="3683900"/>
            <a:ext cx="87900" cy="5070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" name="Google Shape;202;p24"/>
          <p:cNvSpPr/>
          <p:nvPr/>
        </p:nvSpPr>
        <p:spPr>
          <a:xfrm>
            <a:off x="5589975" y="2143263"/>
            <a:ext cx="2197800" cy="1438200"/>
          </a:xfrm>
          <a:prstGeom prst="rect">
            <a:avLst/>
          </a:prstGeom>
          <a:solidFill>
            <a:srgbClr val="FFFFFF">
              <a:alpha val="503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TSA/Airport: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5714150" y="2508963"/>
            <a:ext cx="1949400" cy="985800"/>
          </a:xfrm>
          <a:prstGeom prst="rect">
            <a:avLst/>
          </a:prstGeom>
          <a:solidFill>
            <a:srgbClr val="FFFFFF">
              <a:alpha val="503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TSOs (Officers)</a:t>
            </a:r>
            <a:endParaRPr sz="1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TSA Cares </a:t>
            </a:r>
            <a:r>
              <a:rPr lang="en" sz="1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Specialists</a:t>
            </a:r>
            <a:endParaRPr sz="1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TSA Management</a:t>
            </a:r>
            <a:endParaRPr sz="1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Airport Management</a:t>
            </a:r>
            <a:endParaRPr sz="1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204" name="Google Shape;204;p24"/>
          <p:cNvCxnSpPr>
            <a:stCxn id="202" idx="2"/>
          </p:cNvCxnSpPr>
          <p:nvPr/>
        </p:nvCxnSpPr>
        <p:spPr>
          <a:xfrm flipH="1">
            <a:off x="6408675" y="3581463"/>
            <a:ext cx="280200" cy="4239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>
            <a:spLocks noGrp="1"/>
          </p:cNvSpPr>
          <p:nvPr>
            <p:ph type="title"/>
          </p:nvPr>
        </p:nvSpPr>
        <p:spPr>
          <a:xfrm>
            <a:off x="629925" y="42235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Customer Value Proposition </a:t>
            </a:r>
            <a:endParaRPr sz="2600"/>
          </a:p>
        </p:txBody>
      </p:sp>
      <p:sp>
        <p:nvSpPr>
          <p:cNvPr id="210" name="Google Shape;210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aphicFrame>
        <p:nvGraphicFramePr>
          <p:cNvPr id="211" name="Google Shape;211;p25"/>
          <p:cNvGraphicFramePr/>
          <p:nvPr/>
        </p:nvGraphicFramePr>
        <p:xfrm>
          <a:off x="952500" y="1002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{9933ACD6-3A13-4B4C-B11E-A3875E866147}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Beneficiary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Value Proposition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Montserrat"/>
                        <a:buAutoNum type="arabicPeriod"/>
                      </a:pPr>
                      <a:r>
                        <a:rPr lang="en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TSA Agents (TSO)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Montserrat"/>
                        <a:buAutoNum type="arabicPeriod"/>
                      </a:pPr>
                      <a:r>
                        <a:rPr lang="en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Wheelchair Users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Montserrat"/>
                        <a:buAutoNum type="arabicPeriod"/>
                      </a:pPr>
                      <a:r>
                        <a:rPr lang="en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TSA Managers (TSM)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Montserrat"/>
                        <a:buAutoNum type="arabicPeriod"/>
                      </a:pPr>
                      <a:r>
                        <a:rPr lang="en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Reduces time &amp; effort required for screening people with wheelchairs, minimizing effort required in a workday.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Montserrat"/>
                        <a:buAutoNum type="arabicPeriod"/>
                      </a:pPr>
                      <a:r>
                        <a:rPr lang="en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Minimizes humiliation going through TSA 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Montserrat"/>
                        <a:buChar char="●"/>
                      </a:pPr>
                      <a:r>
                        <a:rPr lang="en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Saves time spent in security when traveling. Reduces time waiting for baggage.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Montserrat"/>
                        <a:buAutoNum type="arabicPeriod"/>
                      </a:pPr>
                      <a:r>
                        <a:rPr lang="en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More efficient passenger flow through terminals. Security overall is much easier to handle and oversee. 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2" name="Google Shape;212;p25"/>
          <p:cNvSpPr txBox="1"/>
          <p:nvPr/>
        </p:nvSpPr>
        <p:spPr>
          <a:xfrm>
            <a:off x="366150" y="4141450"/>
            <a:ext cx="84117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Montserrat"/>
                <a:ea typeface="Montserrat"/>
                <a:cs typeface="Montserrat"/>
                <a:sym typeface="Montserrat"/>
              </a:rPr>
              <a:t>Archetypes of Customer:</a:t>
            </a:r>
            <a:endParaRPr sz="13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Montserrat Light"/>
              <a:buAutoNum type="arabicPeriod"/>
            </a:pPr>
            <a:r>
              <a:rPr lang="en" sz="1300">
                <a:latin typeface="Montserrat Light"/>
                <a:ea typeface="Montserrat Light"/>
                <a:cs typeface="Montserrat Light"/>
                <a:sym typeface="Montserrat Light"/>
              </a:rPr>
              <a:t>TSO’s: Typically middle aged and male, middle class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Montserrat Light"/>
              <a:buAutoNum type="arabicPeriod"/>
            </a:pPr>
            <a:r>
              <a:rPr lang="en" sz="1300">
                <a:latin typeface="Montserrat Light"/>
                <a:ea typeface="Montserrat Light"/>
                <a:cs typeface="Montserrat Light"/>
                <a:sym typeface="Montserrat Light"/>
              </a:rPr>
              <a:t>Wheelchair users: Usually older age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Montserrat Light"/>
              <a:buAutoNum type="arabicPeriod"/>
            </a:pPr>
            <a:r>
              <a:rPr lang="en" sz="1300">
                <a:latin typeface="Montserrat Light"/>
                <a:ea typeface="Montserrat Light"/>
                <a:cs typeface="Montserrat Light"/>
                <a:sym typeface="Montserrat Light"/>
              </a:rPr>
              <a:t>TSM’s: TSA employees who have been there many years, upper middle class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>
            <a:spLocks noGrp="1"/>
          </p:cNvSpPr>
          <p:nvPr>
            <p:ph type="title"/>
          </p:nvPr>
        </p:nvSpPr>
        <p:spPr>
          <a:xfrm>
            <a:off x="855300" y="46572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Unique Value Proposition</a:t>
            </a:r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19" name="Google Shape;219;p26"/>
          <p:cNvSpPr txBox="1"/>
          <p:nvPr/>
        </p:nvSpPr>
        <p:spPr>
          <a:xfrm>
            <a:off x="756725" y="1485750"/>
            <a:ext cx="7366800" cy="21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07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aim to help </a:t>
            </a:r>
            <a:r>
              <a:rPr lang="en" sz="23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Transportation Security Managers</a:t>
            </a:r>
            <a:endParaRPr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" marR="305435" lvl="0" indent="0" algn="ctr" rtl="0">
              <a:lnSpc>
                <a:spcPct val="118214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solve </a:t>
            </a:r>
            <a:r>
              <a:rPr lang="en" sz="23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the inefficiencies in the screening procedure of mobility disabled individuals</a:t>
            </a:r>
            <a:r>
              <a:rPr lang="en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by </a:t>
            </a:r>
            <a:r>
              <a:rPr lang="en" sz="23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providing a combination of a new wheelchair and a revised screening method</a:t>
            </a:r>
            <a:r>
              <a:rPr lang="en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976825" y="4164850"/>
            <a:ext cx="7057800" cy="585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</a:t>
            </a:r>
            <a:r>
              <a:rPr lang="en" sz="3200" i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etric</a:t>
            </a:r>
            <a:r>
              <a:rPr lang="en" sz="3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r>
              <a:rPr lang="en"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Average Screening Time, $ saved/day</a:t>
            </a:r>
            <a:r>
              <a:rPr lang="en" sz="3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 </a:t>
            </a:r>
            <a:endParaRPr sz="3200" b="0" i="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>
            <a:spLocks noGrp="1"/>
          </p:cNvSpPr>
          <p:nvPr>
            <p:ph type="ctrTitle"/>
          </p:nvPr>
        </p:nvSpPr>
        <p:spPr>
          <a:xfrm>
            <a:off x="685800" y="1668151"/>
            <a:ext cx="7772400" cy="131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Model Canvas</a:t>
            </a:r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855300" y="46572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MMC Overview</a:t>
            </a:r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33" name="Google Shape;2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4425"/>
            <a:ext cx="7768182" cy="397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>
            <a:spLocks noGrp="1"/>
          </p:cNvSpPr>
          <p:nvPr>
            <p:ph type="title"/>
          </p:nvPr>
        </p:nvSpPr>
        <p:spPr>
          <a:xfrm>
            <a:off x="855300" y="46572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Desirability</a:t>
            </a:r>
            <a:endParaRPr/>
          </a:p>
        </p:txBody>
      </p:sp>
      <p:sp>
        <p:nvSpPr>
          <p:cNvPr id="239" name="Google Shape;239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40" name="Google Shape;2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4425"/>
            <a:ext cx="6974862" cy="39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>
            <a:spLocks noGrp="1"/>
          </p:cNvSpPr>
          <p:nvPr>
            <p:ph type="title"/>
          </p:nvPr>
        </p:nvSpPr>
        <p:spPr>
          <a:xfrm>
            <a:off x="855300" y="46572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Feasibility</a:t>
            </a:r>
            <a:endParaRPr/>
          </a:p>
        </p:txBody>
      </p:sp>
      <p:sp>
        <p:nvSpPr>
          <p:cNvPr id="246" name="Google Shape;246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47" name="Google Shape;24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4425"/>
            <a:ext cx="4708888" cy="39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ctrTitle" idx="4294967295"/>
          </p:nvPr>
        </p:nvSpPr>
        <p:spPr>
          <a:xfrm>
            <a:off x="550575" y="417273"/>
            <a:ext cx="3087000" cy="4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the Team</a:t>
            </a:r>
            <a:endParaRPr sz="6200"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4294967295"/>
          </p:nvPr>
        </p:nvSpPr>
        <p:spPr>
          <a:xfrm>
            <a:off x="187700" y="984275"/>
            <a:ext cx="2895300" cy="79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/>
              <a:t>Shivam Mahtani</a:t>
            </a:r>
            <a:endParaRPr sz="1700"/>
          </a:p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Junior Biomedical Engineer</a:t>
            </a:r>
            <a:endParaRPr sz="1700"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4294967295"/>
          </p:nvPr>
        </p:nvSpPr>
        <p:spPr>
          <a:xfrm>
            <a:off x="3187525" y="1257950"/>
            <a:ext cx="3324600" cy="8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/>
              <a:t>Aarya Shah</a:t>
            </a:r>
            <a:endParaRPr sz="1700"/>
          </a:p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Sophomore  Mechanical Engineer</a:t>
            </a:r>
            <a:endParaRPr sz="1700"/>
          </a:p>
        </p:txBody>
      </p:sp>
      <p:pic>
        <p:nvPicPr>
          <p:cNvPr id="101" name="Google Shape;10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8800" y="2246075"/>
            <a:ext cx="1475300" cy="178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>
            <a:spLocks noGrp="1"/>
          </p:cNvSpPr>
          <p:nvPr>
            <p:ph type="subTitle" idx="4294967295"/>
          </p:nvPr>
        </p:nvSpPr>
        <p:spPr>
          <a:xfrm>
            <a:off x="6616638" y="1257950"/>
            <a:ext cx="2559600" cy="114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/>
              <a:t>Frederick Saunders</a:t>
            </a:r>
            <a:endParaRPr sz="1700"/>
          </a:p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Junior Biomedical Engineer</a:t>
            </a:r>
            <a:endParaRPr sz="1700"/>
          </a:p>
        </p:txBody>
      </p:sp>
      <p:sp>
        <p:nvSpPr>
          <p:cNvPr id="103" name="Google Shape;103;p13"/>
          <p:cNvSpPr txBox="1"/>
          <p:nvPr/>
        </p:nvSpPr>
        <p:spPr>
          <a:xfrm>
            <a:off x="187700" y="4315350"/>
            <a:ext cx="3731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Sponsor: </a:t>
            </a:r>
            <a:endParaRPr sz="1100" b="1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Courtney Moore</a:t>
            </a:r>
            <a:endParaRPr sz="1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Assistant Vice President, Terminal Experience DFW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225" y="2199050"/>
            <a:ext cx="1424250" cy="178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/>
          <p:nvPr/>
        </p:nvSpPr>
        <p:spPr>
          <a:xfrm>
            <a:off x="4218225" y="4315350"/>
            <a:ext cx="4104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Mentor:</a:t>
            </a:r>
            <a:endParaRPr sz="1100"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Dr. Gary Cecchine</a:t>
            </a:r>
            <a:endParaRPr sz="1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Director of Research, RAND Gulf States Policy Institute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6" name="Google Shape;106;p13"/>
          <p:cNvPicPr preferRelativeResize="0"/>
          <p:nvPr/>
        </p:nvPicPr>
        <p:blipFill rotWithShape="1">
          <a:blip r:embed="rId5">
            <a:alphaModFix/>
          </a:blip>
          <a:srcRect l="2794" t="13175" r="2785" b="5245"/>
          <a:stretch/>
        </p:blipFill>
        <p:spPr>
          <a:xfrm>
            <a:off x="4061125" y="2199050"/>
            <a:ext cx="1475300" cy="178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 txBox="1">
            <a:spLocks noGrp="1"/>
          </p:cNvSpPr>
          <p:nvPr>
            <p:ph type="title"/>
          </p:nvPr>
        </p:nvSpPr>
        <p:spPr>
          <a:xfrm>
            <a:off x="855300" y="46572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Viability</a:t>
            </a:r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254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96000"/>
            <a:ext cx="8839200" cy="1419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>
            <a:spLocks noGrp="1"/>
          </p:cNvSpPr>
          <p:nvPr>
            <p:ph type="title"/>
          </p:nvPr>
        </p:nvSpPr>
        <p:spPr>
          <a:xfrm>
            <a:off x="855300" y="46572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Minimum Viable Product - Visual</a:t>
            </a:r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261" name="Google Shape;261;p32"/>
          <p:cNvPicPr preferRelativeResize="0"/>
          <p:nvPr/>
        </p:nvPicPr>
        <p:blipFill rotWithShape="1">
          <a:blip r:embed="rId3">
            <a:alphaModFix/>
          </a:blip>
          <a:srcRect l="5444" r="11808"/>
          <a:stretch/>
        </p:blipFill>
        <p:spPr>
          <a:xfrm>
            <a:off x="158162" y="1741125"/>
            <a:ext cx="2470675" cy="275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668101" y="1121563"/>
            <a:ext cx="2812474" cy="2900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2"/>
          <p:cNvPicPr preferRelativeResize="0"/>
          <p:nvPr/>
        </p:nvPicPr>
        <p:blipFill rotWithShape="1">
          <a:blip r:embed="rId5">
            <a:alphaModFix/>
          </a:blip>
          <a:srcRect l="11189" r="6836" b="6270"/>
          <a:stretch/>
        </p:blipFill>
        <p:spPr>
          <a:xfrm>
            <a:off x="3784950" y="3420400"/>
            <a:ext cx="1347300" cy="15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2"/>
          <p:cNvSpPr txBox="1"/>
          <p:nvPr/>
        </p:nvSpPr>
        <p:spPr>
          <a:xfrm>
            <a:off x="606450" y="1228675"/>
            <a:ext cx="157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Initial MVP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32"/>
          <p:cNvSpPr txBox="1"/>
          <p:nvPr/>
        </p:nvSpPr>
        <p:spPr>
          <a:xfrm>
            <a:off x="3671550" y="2760263"/>
            <a:ext cx="1574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Montserrat"/>
                <a:ea typeface="Montserrat"/>
                <a:cs typeface="Montserrat"/>
                <a:sym typeface="Montserrat"/>
              </a:rPr>
              <a:t>Polypropylene &amp; Canvas 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32"/>
          <p:cNvSpPr txBox="1"/>
          <p:nvPr/>
        </p:nvSpPr>
        <p:spPr>
          <a:xfrm>
            <a:off x="6287288" y="1005150"/>
            <a:ext cx="157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Current MVP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32"/>
          <p:cNvSpPr txBox="1"/>
          <p:nvPr/>
        </p:nvSpPr>
        <p:spPr>
          <a:xfrm>
            <a:off x="5953012" y="4222575"/>
            <a:ext cx="138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Floor Scanner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68" name="Google Shape;268;p32"/>
          <p:cNvCxnSpPr/>
          <p:nvPr/>
        </p:nvCxnSpPr>
        <p:spPr>
          <a:xfrm rot="10800000" flipH="1">
            <a:off x="6678525" y="3746475"/>
            <a:ext cx="234300" cy="476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9" name="Google Shape;269;p32"/>
          <p:cNvCxnSpPr/>
          <p:nvPr/>
        </p:nvCxnSpPr>
        <p:spPr>
          <a:xfrm flipH="1">
            <a:off x="5024700" y="3236450"/>
            <a:ext cx="74700" cy="336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70" name="Google Shape;270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55963" y="1301450"/>
            <a:ext cx="2848701" cy="149557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2"/>
          <p:cNvSpPr txBox="1"/>
          <p:nvPr/>
        </p:nvSpPr>
        <p:spPr>
          <a:xfrm>
            <a:off x="3508525" y="947450"/>
            <a:ext cx="1743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Montserrat"/>
                <a:ea typeface="Montserrat"/>
                <a:cs typeface="Montserrat"/>
                <a:sym typeface="Montserrat"/>
              </a:rPr>
              <a:t>Geofencing Installed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"/>
          <p:cNvSpPr txBox="1">
            <a:spLocks noGrp="1"/>
          </p:cNvSpPr>
          <p:nvPr>
            <p:ph type="title"/>
          </p:nvPr>
        </p:nvSpPr>
        <p:spPr>
          <a:xfrm>
            <a:off x="855300" y="46572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Minimum Viable Product - Explained</a:t>
            </a:r>
            <a:endParaRPr/>
          </a:p>
        </p:txBody>
      </p:sp>
      <p:sp>
        <p:nvSpPr>
          <p:cNvPr id="277" name="Google Shape;277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78" name="Google Shape;278;p33"/>
          <p:cNvSpPr txBox="1"/>
          <p:nvPr/>
        </p:nvSpPr>
        <p:spPr>
          <a:xfrm>
            <a:off x="475000" y="1143275"/>
            <a:ext cx="78723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Wheelchair Data: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●"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Improved design of Pax Assist Wheelchair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●"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New scanner along with floor scanner allows for remained seating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Geofencing: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●"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Tracking chip placed in each wheelchair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●"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Software developed that organizes DFW into “areas”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●"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System trained to track wheelchair through each area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●"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Hubs around airport for ease of organization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79" name="Google Shape;279;p33"/>
          <p:cNvSpPr txBox="1"/>
          <p:nvPr/>
        </p:nvSpPr>
        <p:spPr>
          <a:xfrm>
            <a:off x="475000" y="2236663"/>
            <a:ext cx="3302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Pax Assist Wheelchair mentioned by Prospect personnel: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3"/>
              </a:rPr>
              <a:t>https://paxassist.com/flight-passenger/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80" name="Google Shape;28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2100" y="1948025"/>
            <a:ext cx="1549725" cy="192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>
            <a:spLocks noGrp="1"/>
          </p:cNvSpPr>
          <p:nvPr>
            <p:ph type="title"/>
          </p:nvPr>
        </p:nvSpPr>
        <p:spPr>
          <a:xfrm>
            <a:off x="855300" y="46572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Minimum Viable Product - Support </a:t>
            </a:r>
            <a:endParaRPr/>
          </a:p>
        </p:txBody>
      </p:sp>
      <p:sp>
        <p:nvSpPr>
          <p:cNvPr id="286" name="Google Shape;286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87" name="Google Shape;287;p34"/>
          <p:cNvSpPr txBox="1"/>
          <p:nvPr/>
        </p:nvSpPr>
        <p:spPr>
          <a:xfrm>
            <a:off x="565375" y="881888"/>
            <a:ext cx="8193600" cy="39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Estimated Cost Savings: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Terminal D work hours saved: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➔"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500 Wheelchair customers x 2 TSO’s required x ⅙ hours per pat-down = 167 Hours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➔"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167 hours x 25% Need Pat-Down = 41.75 hours x 365 days = 15240 hours/year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➔"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15240 hours/year x $30/hr (Avg. TSO salary) = $457,200/year for Terminal D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Cost: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-"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Rohde-Schwarz QPS 12 — $200,000 per unit (2 per terminal)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		</a:t>
            </a:r>
            <a:r>
              <a:rPr lang="en" sz="1300">
                <a:latin typeface="Montserrat Light"/>
                <a:ea typeface="Montserrat Light"/>
                <a:cs typeface="Montserrat Light"/>
                <a:sym typeface="Montserrat Light"/>
              </a:rPr>
              <a:t>*Not inclusive of software changes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-"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Plastic Wheelchair  —  $500 per unit (120 per terminal)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Total:</a:t>
            </a: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 $460,000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International Terminal: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-"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Wheelchairs are used because of language barriers and need attendants’ help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-"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Efficiency system of moving international crew reduces time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Domestic Terminal: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-"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People who use wheelchair services more than likely need them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-"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Geofencing and cheaper wheelchair means more supply and easy tracking for Prospect 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88" name="Google Shape;2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7275" y="4491750"/>
            <a:ext cx="2221701" cy="65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 txBox="1">
            <a:spLocks noGrp="1"/>
          </p:cNvSpPr>
          <p:nvPr>
            <p:ph type="title"/>
          </p:nvPr>
        </p:nvSpPr>
        <p:spPr>
          <a:xfrm>
            <a:off x="855300" y="46572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Implementation Plan </a:t>
            </a:r>
            <a:endParaRPr/>
          </a:p>
        </p:txBody>
      </p:sp>
      <p:sp>
        <p:nvSpPr>
          <p:cNvPr id="294" name="Google Shape;294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295" name="Google Shape;295;p35"/>
          <p:cNvSpPr txBox="1"/>
          <p:nvPr/>
        </p:nvSpPr>
        <p:spPr>
          <a:xfrm>
            <a:off x="466350" y="1110425"/>
            <a:ext cx="78225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Goal for Next 3 months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●"/>
            </a:pPr>
            <a:r>
              <a:rPr lang="en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Build &amp; Test proposed wheelchair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●"/>
            </a:pPr>
            <a:r>
              <a:rPr lang="en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Research &amp; Develop floor scanning technology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●"/>
            </a:pPr>
            <a:r>
              <a:rPr lang="en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Implement Rohde-Schwarz QPS 12 in 1 checkpoint at DFW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Goal for Next 9 months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●"/>
            </a:pPr>
            <a:r>
              <a:rPr lang="en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Scale up to entire international terminal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●"/>
            </a:pPr>
            <a:r>
              <a:rPr lang="en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Increase wheelchair manufacturing capacity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Goal for Later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●"/>
            </a:pPr>
            <a:r>
              <a:rPr lang="en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Implement system and tech in all terminals at DFW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●"/>
            </a:pPr>
            <a:r>
              <a:rPr lang="en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Potentially expand to other airports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6"/>
          <p:cNvSpPr txBox="1">
            <a:spLocks noGrp="1"/>
          </p:cNvSpPr>
          <p:nvPr>
            <p:ph type="title"/>
          </p:nvPr>
        </p:nvSpPr>
        <p:spPr>
          <a:xfrm>
            <a:off x="855300" y="2162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Narrative Arc</a:t>
            </a:r>
            <a:endParaRPr/>
          </a:p>
        </p:txBody>
      </p:sp>
      <p:sp>
        <p:nvSpPr>
          <p:cNvPr id="301" name="Google Shape;301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302" name="Google Shape;302;p36"/>
          <p:cNvSpPr txBox="1"/>
          <p:nvPr/>
        </p:nvSpPr>
        <p:spPr>
          <a:xfrm>
            <a:off x="847350" y="1229500"/>
            <a:ext cx="1890900" cy="861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Enthusiasm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Working with TSA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Funding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Many resources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36"/>
          <p:cNvSpPr txBox="1"/>
          <p:nvPr/>
        </p:nvSpPr>
        <p:spPr>
          <a:xfrm>
            <a:off x="4973075" y="1152550"/>
            <a:ext cx="1890900" cy="1015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Frustration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Ghosting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No clear-cut solution 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Trip scheduling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36"/>
          <p:cNvSpPr txBox="1"/>
          <p:nvPr/>
        </p:nvSpPr>
        <p:spPr>
          <a:xfrm>
            <a:off x="5045525" y="3578600"/>
            <a:ext cx="1890900" cy="1015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Learning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New scanning tech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Wheelchair material 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interviews 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36"/>
          <p:cNvSpPr txBox="1"/>
          <p:nvPr/>
        </p:nvSpPr>
        <p:spPr>
          <a:xfrm>
            <a:off x="847350" y="3578600"/>
            <a:ext cx="1890900" cy="1077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Insight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Potential MVP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Verification coming soon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6" name="Google Shape;306;p36"/>
          <p:cNvSpPr/>
          <p:nvPr/>
        </p:nvSpPr>
        <p:spPr>
          <a:xfrm>
            <a:off x="3359175" y="1555750"/>
            <a:ext cx="1081500" cy="20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07" name="Google Shape;307;p36"/>
          <p:cNvSpPr/>
          <p:nvPr/>
        </p:nvSpPr>
        <p:spPr>
          <a:xfrm>
            <a:off x="7381300" y="2242350"/>
            <a:ext cx="507000" cy="14007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6"/>
          <p:cNvSpPr/>
          <p:nvPr/>
        </p:nvSpPr>
        <p:spPr>
          <a:xfrm rot="10800000">
            <a:off x="3359175" y="4044750"/>
            <a:ext cx="1081500" cy="20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9" name="Google Shape;30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688" y="2315013"/>
            <a:ext cx="1838225" cy="11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7775" y="2226757"/>
            <a:ext cx="1461500" cy="1293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7"/>
          <p:cNvSpPr txBox="1">
            <a:spLocks noGrp="1"/>
          </p:cNvSpPr>
          <p:nvPr>
            <p:ph type="body" idx="1"/>
          </p:nvPr>
        </p:nvSpPr>
        <p:spPr>
          <a:xfrm>
            <a:off x="1630600" y="487700"/>
            <a:ext cx="5783700" cy="443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Lessons Learned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 b="1">
                <a:latin typeface="Montserrat"/>
                <a:ea typeface="Montserrat"/>
                <a:cs typeface="Montserrat"/>
                <a:sym typeface="Montserrat"/>
              </a:rPr>
              <a:t>Aarya:</a:t>
            </a:r>
            <a:endParaRPr sz="1400"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Interview Skills: Learning to connect with people as an interviewer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“H4HS has helped me better understand the process of researching a problem through a wide range of stakeholder groups.”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 b="1">
                <a:latin typeface="Montserrat"/>
                <a:ea typeface="Montserrat"/>
                <a:cs typeface="Montserrat"/>
                <a:sym typeface="Montserrat"/>
              </a:rPr>
              <a:t>Shivam:</a:t>
            </a:r>
            <a:endParaRPr sz="1400"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Connectivity: Making connections/reaching out to new people to learn and get insight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“H4HS taught me to expand my knowledge and thinking past Biomedical Engineering and utilize it in different aspects.”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 b="1">
                <a:latin typeface="Montserrat"/>
                <a:ea typeface="Montserrat"/>
                <a:cs typeface="Montserrat"/>
                <a:sym typeface="Montserrat"/>
              </a:rPr>
              <a:t>Frederick:</a:t>
            </a:r>
            <a:endParaRPr sz="1400"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Innovation: taking what was learned from each interview and figuring out how to use it to enhance our MVP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“H4HS helped me explore new opportunities around my field.”</a:t>
            </a:r>
            <a:endParaRPr sz="1400"/>
          </a:p>
        </p:txBody>
      </p:sp>
      <p:sp>
        <p:nvSpPr>
          <p:cNvPr id="316" name="Google Shape;316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12" name="Google Shape;112;p14" title="H4HS Final Video - Made with Clipchamp_1669858022528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150" y="486062"/>
            <a:ext cx="7415700" cy="4171375"/>
          </a:xfrm>
          <a:prstGeom prst="rect">
            <a:avLst/>
          </a:prstGeom>
          <a:noFill/>
          <a:ln>
            <a:noFill/>
          </a:ln>
          <a:effectLst>
            <a:outerShdw blurRad="71438" dist="38100" algn="bl" rotWithShape="0">
              <a:srgbClr val="000000">
                <a:alpha val="76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Transportation Security Managers at TSA must pat down individuals in wheelchairs, causing discomfort, distrust, frustration, and reduced efficiency in lines. By screening those individuals at a faster rate, TSMs, disabled passengers, and non-disabled passengers will be more satisfied with a quicker, less congested screening process.</a:t>
            </a:r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307950" y="3643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799000" y="62625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Solutions</a:t>
            </a:r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595750" y="1022550"/>
            <a:ext cx="8467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AutoNum type="arabicPeriod"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Pat-Downs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Limitations: Inefficient, uncomfortable, and time consuming (10 min Per Pat Down)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798825" y="4257825"/>
            <a:ext cx="7839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2.    Asking for User to Stand and Be Scanned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Limitations: Ethical issues, wasted time, Prospect left waiting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28" name="Google Shape;12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61" y="1853850"/>
            <a:ext cx="3588139" cy="240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ctrTitle"/>
          </p:nvPr>
        </p:nvSpPr>
        <p:spPr>
          <a:xfrm>
            <a:off x="685800" y="1668151"/>
            <a:ext cx="7772400" cy="131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Discovery</a:t>
            </a:r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307950" y="1357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Discovery </a:t>
            </a:r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41" name="Google Shape;14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975" y="633600"/>
            <a:ext cx="5638302" cy="451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291850" y="14375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Discovery (Continued)</a:t>
            </a: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48" name="Google Shape;1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4050" y="944325"/>
            <a:ext cx="6015901" cy="385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275750" y="25645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Discovery (Continued)</a:t>
            </a:r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55" name="Google Shape;15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375" y="909850"/>
            <a:ext cx="7578800" cy="35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icholas template">
  <a:themeElements>
    <a:clrScheme name="Custom 347">
      <a:dk1>
        <a:srgbClr val="1E2124"/>
      </a:dk1>
      <a:lt1>
        <a:srgbClr val="FFFFFF"/>
      </a:lt1>
      <a:dk2>
        <a:srgbClr val="7C8894"/>
      </a:dk2>
      <a:lt2>
        <a:srgbClr val="E6ECEE"/>
      </a:lt2>
      <a:accent1>
        <a:srgbClr val="2AC3F3"/>
      </a:accent1>
      <a:accent2>
        <a:srgbClr val="004591"/>
      </a:accent2>
      <a:accent3>
        <a:srgbClr val="6BD8B6"/>
      </a:accent3>
      <a:accent4>
        <a:srgbClr val="A9E04B"/>
      </a:accent4>
      <a:accent5>
        <a:srgbClr val="F3C744"/>
      </a:accent5>
      <a:accent6>
        <a:srgbClr val="F37768"/>
      </a:accent6>
      <a:hlink>
        <a:srgbClr val="003C7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989</Words>
  <Application>Microsoft Office PowerPoint</Application>
  <PresentationFormat>On-screen Show (16:9)</PresentationFormat>
  <Paragraphs>204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Montserrat Medium</vt:lpstr>
      <vt:lpstr>Calibri</vt:lpstr>
      <vt:lpstr>Montserrat Light</vt:lpstr>
      <vt:lpstr>Libre Franklin Medium</vt:lpstr>
      <vt:lpstr>Montserrat</vt:lpstr>
      <vt:lpstr>Arial</vt:lpstr>
      <vt:lpstr>Libre Franklin</vt:lpstr>
      <vt:lpstr>Nicholas template</vt:lpstr>
      <vt:lpstr>More Mobility</vt:lpstr>
      <vt:lpstr>Meet the Team</vt:lpstr>
      <vt:lpstr>PowerPoint Presentation</vt:lpstr>
      <vt:lpstr>The Problem:</vt:lpstr>
      <vt:lpstr>Existing Solutions</vt:lpstr>
      <vt:lpstr>Customer Discovery</vt:lpstr>
      <vt:lpstr>Customer Discovery </vt:lpstr>
      <vt:lpstr>Customer Discovery (Continued)</vt:lpstr>
      <vt:lpstr>Customer Discovery (Continued)</vt:lpstr>
      <vt:lpstr>Customer Discovery</vt:lpstr>
      <vt:lpstr>Customer Hypothesis</vt:lpstr>
      <vt:lpstr>Our Path</vt:lpstr>
      <vt:lpstr>Beneficiary Discovery</vt:lpstr>
      <vt:lpstr>Customer Value Proposition </vt:lpstr>
      <vt:lpstr>Unique Value Proposition</vt:lpstr>
      <vt:lpstr>Mission Model Canvas</vt:lpstr>
      <vt:lpstr>MMC Overview</vt:lpstr>
      <vt:lpstr>Desirability</vt:lpstr>
      <vt:lpstr>Feasibility</vt:lpstr>
      <vt:lpstr>Viability</vt:lpstr>
      <vt:lpstr>Minimum Viable Product - Visual</vt:lpstr>
      <vt:lpstr>Minimum Viable Product - Explained</vt:lpstr>
      <vt:lpstr>Minimum Viable Product - Support </vt:lpstr>
      <vt:lpstr>Proposed Implementation Plan </vt:lpstr>
      <vt:lpstr>Narrative Arc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Shah, Aarya</cp:lastModifiedBy>
  <cp:revision>1</cp:revision>
  <dcterms:modified xsi:type="dcterms:W3CDTF">2024-10-25T06:32:07Z</dcterms:modified>
</cp:coreProperties>
</file>